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3" r:id="rId3"/>
    <p:sldId id="257" r:id="rId4"/>
    <p:sldId id="274" r:id="rId5"/>
    <p:sldId id="275" r:id="rId6"/>
    <p:sldId id="276" r:id="rId7"/>
    <p:sldId id="277" r:id="rId8"/>
    <p:sldId id="278" r:id="rId9"/>
    <p:sldId id="281" r:id="rId10"/>
    <p:sldId id="282" r:id="rId11"/>
    <p:sldId id="283" r:id="rId12"/>
    <p:sldId id="284" r:id="rId13"/>
    <p:sldId id="286" r:id="rId14"/>
    <p:sldId id="294" r:id="rId15"/>
    <p:sldId id="287" r:id="rId16"/>
    <p:sldId id="288" r:id="rId17"/>
    <p:sldId id="289" r:id="rId18"/>
    <p:sldId id="290" r:id="rId19"/>
    <p:sldId id="291" r:id="rId20"/>
    <p:sldId id="292" r:id="rId21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9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84" autoAdjust="0"/>
  </p:normalViewPr>
  <p:slideViewPr>
    <p:cSldViewPr snapToGrid="0">
      <p:cViewPr varScale="1">
        <p:scale>
          <a:sx n="60" d="100"/>
          <a:sy n="60" d="100"/>
        </p:scale>
        <p:origin x="12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0EB0-25F5-4754-9538-F8226C1F00EF}" type="datetimeFigureOut">
              <a:rPr lang="it-IT" smtClean="0"/>
              <a:t>08/03/2018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3A647-6330-4579-92D5-2AC7320E06B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66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94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861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1966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54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553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3469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43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07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6455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971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131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302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43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748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072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88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85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93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3A647-6330-4579-92D5-2AC7320E06B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502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/>
        </p:blipFill>
        <p:spPr>
          <a:xfrm>
            <a:off x="2291400" y="1768680"/>
            <a:ext cx="549720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it-IT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it-IT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2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emmelineaambiente.it/" TargetMode="External"/><Relationship Id="rId11" Type="http://schemas.openxmlformats.org/officeDocument/2006/relationships/hyperlink" Target="http://www.amga.it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36.png"/><Relationship Id="rId4" Type="http://schemas.openxmlformats.org/officeDocument/2006/relationships/image" Target="../media/image33.jp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jpg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337040" y="3177360"/>
            <a:ext cx="3546932" cy="38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Canegrate, 26 febbraio 2018</a:t>
            </a:r>
            <a:endParaRPr dirty="0"/>
          </a:p>
        </p:txBody>
      </p:sp>
      <p:sp>
        <p:nvSpPr>
          <p:cNvPr id="37" name="Line 2"/>
          <p:cNvSpPr/>
          <p:nvPr/>
        </p:nvSpPr>
        <p:spPr>
          <a:xfrm>
            <a:off x="1442160" y="3757320"/>
            <a:ext cx="4209840" cy="0"/>
          </a:xfrm>
          <a:prstGeom prst="line">
            <a:avLst/>
          </a:prstGeom>
          <a:ln w="19080">
            <a:solidFill>
              <a:srgbClr val="22579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"/>
          <p:cNvSpPr/>
          <p:nvPr/>
        </p:nvSpPr>
        <p:spPr>
          <a:xfrm>
            <a:off x="1368000" y="5615999"/>
            <a:ext cx="5604300" cy="580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strike="noStrike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Relatore </a:t>
            </a:r>
            <a:r>
              <a:rPr lang="it-IT" sz="16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Dott.ssa Elisabetta Martignoni</a:t>
            </a:r>
          </a:p>
          <a:p>
            <a:r>
              <a:rPr lang="it-IT" sz="14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Responsabile Area Tributi AMGA Legnano SpA</a:t>
            </a:r>
            <a:endParaRPr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42160" y="3886200"/>
            <a:ext cx="78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PRIMA APPLICAZIONE</a:t>
            </a:r>
            <a: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600" b="1" dirty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TASSA </a:t>
            </a:r>
            <a:r>
              <a:rPr lang="it-IT" sz="3600" b="1" dirty="0" smtClean="0">
                <a:solidFill>
                  <a:srgbClr val="29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RIFIUTI PUNTUALE</a:t>
            </a:r>
            <a:endParaRPr lang="it-IT" sz="3600" b="1" dirty="0">
              <a:solidFill>
                <a:srgbClr val="2955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2" y="836890"/>
            <a:ext cx="1760240" cy="13273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66952"/>
            <a:ext cx="1576066" cy="200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7664993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CALCOLO DELLA TARIFFA PUNTUALE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781517" y="1141436"/>
            <a:ext cx="81268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La modalità più utilizzata in Europa è quella della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misurazione volumetrica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: si conteggiano e tariffano il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di svuotamenti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in caso di utilizzo di bidoni o mastelli, </a:t>
            </a:r>
            <a:r>
              <a:rPr lang="it-IT" altLang="it-IT" sz="28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il numero di </a:t>
            </a:r>
            <a:r>
              <a:rPr lang="it-IT" altLang="it-IT" sz="28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sacchi esposti fuori casa</a:t>
            </a:r>
            <a:r>
              <a:rPr lang="it-IT" altLang="it-IT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  <a:endParaRPr lang="it-IT" altLang="it-IT" sz="2400" b="1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610" y="2474372"/>
            <a:ext cx="3342729" cy="254652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65771" y="2513409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Questa modalità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è più semplice da gestire e permette l’ottimizzazione del servizio 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rispetto ad altre.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874338" y="3577875"/>
            <a:ext cx="50387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In Italia </a:t>
            </a:r>
            <a:r>
              <a:rPr lang="it-IT" alt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hanno poca diffusione esperienze 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di attivazione della tariffazione puntuale con misurazione del peso del rifiuto prodotto o con l’utilizzo di strutture centralizzate ad accesso controllato e riconoscimento dell’utente (press container, isole interrate, cassonetti con calotta).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86" y="6795940"/>
            <a:ext cx="887797" cy="6694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38" y="6809874"/>
            <a:ext cx="706056" cy="724346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17" name="Immagine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6"/>
          <a:stretch/>
        </p:blipFill>
        <p:spPr bwMode="auto">
          <a:xfrm>
            <a:off x="6312820" y="4667232"/>
            <a:ext cx="3388308" cy="1668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4672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>
          <a:xfrm>
            <a:off x="6004178" y="3759261"/>
            <a:ext cx="3070374" cy="1907540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CALCOLO DELLA TARIFFA PUNTUALE SU RUR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13" y="6806560"/>
            <a:ext cx="887797" cy="66948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32586" y="1120671"/>
            <a:ext cx="8712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Il riparto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della</a:t>
            </a: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Quota  Variabile 2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relativa alla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frazione puntuale sul rifiuto urbano residuo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è fatta sul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dei conferimenti per utenza.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15021" y="2807571"/>
            <a:ext cx="6430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Occorre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determinare il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costo per ogni sacco</a:t>
            </a:r>
          </a:p>
        </p:txBody>
      </p:sp>
      <p:sp>
        <p:nvSpPr>
          <p:cNvPr id="7" name="Rettangolo 6"/>
          <p:cNvSpPr/>
          <p:nvPr/>
        </p:nvSpPr>
        <p:spPr>
          <a:xfrm rot="10800000" flipV="1">
            <a:off x="509567" y="3932487"/>
            <a:ext cx="52856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Occorre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conoscere il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numero dei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sacchi conferiti per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8" y="2391338"/>
            <a:ext cx="1266330" cy="144723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20" y="6806559"/>
            <a:ext cx="809381" cy="728505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3534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2" y="337476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COSTO PER SACCO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66" y="6797927"/>
            <a:ext cx="887797" cy="6694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3502" y="1381035"/>
            <a:ext cx="670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Il </a:t>
            </a:r>
            <a:r>
              <a:rPr lang="it-IT" altLang="it-IT" sz="32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costo per sacco </a:t>
            </a:r>
            <a:r>
              <a:rPr lang="it-IT" altLang="it-IT" sz="3200" b="1" dirty="0">
                <a:solidFill>
                  <a:srgbClr val="336699"/>
                </a:solidFill>
                <a:latin typeface="Calibri" panose="020F0502020204030204" pitchFamily="34" charset="0"/>
              </a:rPr>
              <a:t>è calcolato in base a:</a:t>
            </a:r>
          </a:p>
        </p:txBody>
      </p:sp>
      <p:sp>
        <p:nvSpPr>
          <p:cNvPr id="3" name="Rettangolo 2"/>
          <p:cNvSpPr/>
          <p:nvPr/>
        </p:nvSpPr>
        <p:spPr>
          <a:xfrm>
            <a:off x="710253" y="2470626"/>
            <a:ext cx="4609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Quantitativo RUR raccolto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54645" y="3553567"/>
            <a:ext cx="322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Costo Variabile 2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24087" y="4782150"/>
            <a:ext cx="9422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Per cui si ottiene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un 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costo </a:t>
            </a:r>
            <a:r>
              <a:rPr lang="it-IT" altLang="it-IT" sz="3600" b="1" dirty="0">
                <a:solidFill>
                  <a:srgbClr val="336699"/>
                </a:solidFill>
                <a:latin typeface="Calibri" panose="020F0502020204030204" pitchFamily="34" charset="0"/>
              </a:rPr>
              <a:t>a sacco di 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600" b="1" dirty="0">
                <a:solidFill>
                  <a:srgbClr val="336699"/>
                </a:solidFill>
                <a:latin typeface="Calibri" panose="020F0502020204030204" pitchFamily="34" charset="0"/>
              </a:rPr>
              <a:t>circa </a:t>
            </a:r>
            <a:r>
              <a:rPr lang="it-IT" altLang="it-IT" sz="4400" b="1" u="sng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1,41 €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endParaRPr lang="it-IT" altLang="it-IT" sz="36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48" y="1905137"/>
            <a:ext cx="2200275" cy="2076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77" y="3210012"/>
            <a:ext cx="2179256" cy="14318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49" y="6797926"/>
            <a:ext cx="784014" cy="691541"/>
          </a:xfrm>
          <a:prstGeom prst="rect">
            <a:avLst/>
          </a:prstGeom>
        </p:spPr>
      </p:pic>
      <p:sp>
        <p:nvSpPr>
          <p:cNvPr id="17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4645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2" y="2919460"/>
            <a:ext cx="3844565" cy="2842915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CONFERIMENTI MINIMI/EFFETTIVI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23" y="6763556"/>
            <a:ext cx="887797" cy="7300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146562" y="2319811"/>
            <a:ext cx="3422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DOMESTICHE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05924" y="883287"/>
            <a:ext cx="866041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In seguito alla fase di sperimentazione è stato possibile conoscere i conferimenti di ogni </a:t>
            </a:r>
            <a:r>
              <a:rPr lang="it-IT" altLang="it-IT" sz="20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utenza.</a:t>
            </a:r>
            <a:endParaRPr lang="it-IT" altLang="it-IT" sz="20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it-IT" alt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Pe le </a:t>
            </a:r>
            <a:r>
              <a:rPr lang="it-IT" altLang="it-IT" sz="20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utenze domestiche</a:t>
            </a:r>
            <a:r>
              <a:rPr lang="it-IT" alt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,</a:t>
            </a:r>
            <a:r>
              <a:rPr lang="it-IT" altLang="it-IT" sz="20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ai 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fini dell’applicazione, </a:t>
            </a:r>
            <a:r>
              <a:rPr lang="it-IT" alt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della quota variabile 2 della TARIP 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si calcola </a:t>
            </a:r>
            <a:r>
              <a:rPr lang="it-IT" altLang="it-IT" sz="20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in ogni caso un </a:t>
            </a: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numero minimo di conferimenti</a:t>
            </a:r>
            <a:r>
              <a:rPr lang="it-IT" altLang="it-IT" sz="2000" b="1" dirty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241" y="5793145"/>
            <a:ext cx="8440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I conferimenti effettivi che supereranno il minimo saranno addebitati, mediante conguaglio, l’anno successivo.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75" y="6763555"/>
            <a:ext cx="803532" cy="771509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14836"/>
              </p:ext>
            </p:extLst>
          </p:nvPr>
        </p:nvGraphicFramePr>
        <p:xfrm>
          <a:off x="4504523" y="2743168"/>
          <a:ext cx="4619082" cy="2865120"/>
        </p:xfrm>
        <a:graphic>
          <a:graphicData uri="http://schemas.openxmlformats.org/drawingml/2006/table">
            <a:tbl>
              <a:tblPr/>
              <a:tblGrid>
                <a:gridCol w="3092362"/>
                <a:gridCol w="1526720"/>
              </a:tblGrid>
              <a:tr h="294266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componente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68">
                <a:tc>
                  <a:txBody>
                    <a:bodyPr/>
                    <a:lstStyle/>
                    <a:p>
                      <a:pPr algn="l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o + componenti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062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630605" y="1254543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CONFERIMENTI</a:t>
            </a:r>
          </a:p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MINIMI/EFFETTIVI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23" y="6763556"/>
            <a:ext cx="887797" cy="7300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67320" y="2455812"/>
            <a:ext cx="4220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NON DOMESTICHE</a:t>
            </a:r>
            <a:endParaRPr lang="it-IT" alt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94470" y="6297142"/>
            <a:ext cx="844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b="1" u="sng" dirty="0">
                <a:solidFill>
                  <a:srgbClr val="336699"/>
                </a:solidFill>
                <a:latin typeface="Calibri" panose="020F0502020204030204" pitchFamily="34" charset="0"/>
              </a:rPr>
              <a:t>I conferimenti effettivi che supereranno il minimo saranno </a:t>
            </a:r>
            <a:r>
              <a:rPr lang="it-IT" altLang="it-IT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addebitati a conguaglio.</a:t>
            </a:r>
            <a:endParaRPr lang="it-IT" altLang="it-IT" b="1" u="sng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75" y="6763555"/>
            <a:ext cx="803532" cy="771509"/>
          </a:xfrm>
          <a:prstGeom prst="rect">
            <a:avLst/>
          </a:prstGeom>
        </p:spPr>
      </p:pic>
      <p:sp>
        <p:nvSpPr>
          <p:cNvPr id="18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18662"/>
          <a:stretch/>
        </p:blipFill>
        <p:spPr>
          <a:xfrm>
            <a:off x="1253010" y="3173195"/>
            <a:ext cx="2546430" cy="15753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706" y="251421"/>
            <a:ext cx="4962295" cy="604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25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580841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BOLLETTA 2018</a:t>
            </a:r>
            <a:endParaRPr sz="3400" b="1" spc="-1" dirty="0">
              <a:solidFill>
                <a:srgbClr val="225794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13" y="6756629"/>
            <a:ext cx="887797" cy="66948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85569" y="934304"/>
            <a:ext cx="4627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La </a:t>
            </a: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bolletta </a:t>
            </a:r>
            <a:r>
              <a:rPr lang="it-IT" altLang="it-IT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dunque </a:t>
            </a: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indicherà:</a:t>
            </a:r>
          </a:p>
        </p:txBody>
      </p:sp>
      <p:sp>
        <p:nvSpPr>
          <p:cNvPr id="5" name="Rettangolo 4"/>
          <p:cNvSpPr/>
          <p:nvPr/>
        </p:nvSpPr>
        <p:spPr>
          <a:xfrm>
            <a:off x="471886" y="1463238"/>
            <a:ext cx="7110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8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La quota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fissi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sui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mq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dei locali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9416" y="2029592"/>
            <a:ext cx="8938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La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quota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variabili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1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della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differenziata sul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nucleo</a:t>
            </a:r>
            <a:endParaRPr lang="it-IT" altLang="it-IT" sz="2400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0045" y="2616976"/>
            <a:ext cx="9162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La quota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costi variabili 2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calcolati sui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conferimenti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minimi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9505" y="3237084"/>
            <a:ext cx="8864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Sono previste </a:t>
            </a: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due rate</a:t>
            </a:r>
            <a:r>
              <a:rPr lang="it-IT" alt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 pagabili anche in unica soluzione alla prima scadenza.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5445" y="4580494"/>
            <a:ext cx="88919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Per chi conferirà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sacchi del RUR oltre i conferimenti minimi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verrà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addebitato un </a:t>
            </a: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conguaglio di euro 1,41 per ogni sacco conferito in più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rispetto ai conferimenti minimi già pagati nel 2018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85" y="-51385"/>
            <a:ext cx="2047875" cy="2228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0" y="6756628"/>
            <a:ext cx="831546" cy="732839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sp>
        <p:nvSpPr>
          <p:cNvPr id="17" name="CustomShape 4"/>
          <p:cNvSpPr/>
          <p:nvPr/>
        </p:nvSpPr>
        <p:spPr>
          <a:xfrm>
            <a:off x="580841" y="4064512"/>
            <a:ext cx="8463647" cy="594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 BOLLETTA 2019</a:t>
            </a:r>
            <a:endParaRPr sz="3400" b="1" spc="-1" dirty="0">
              <a:solidFill>
                <a:srgbClr val="225794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681598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 ESEMPIO DI</a:t>
            </a:r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BOLLETTA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23" y="6824096"/>
            <a:ext cx="887797" cy="669486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810">
            <a:off x="7912757" y="384595"/>
            <a:ext cx="1750519" cy="17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07" y="6824096"/>
            <a:ext cx="849110" cy="669486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47" y="1116861"/>
            <a:ext cx="9188170" cy="47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6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38438" y="126665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CONFRONTO TARIFFE 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76" y="6839649"/>
            <a:ext cx="887797" cy="669486"/>
          </a:xfrm>
          <a:prstGeom prst="rect">
            <a:avLst/>
          </a:prstGeom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810">
            <a:off x="7157050" y="329699"/>
            <a:ext cx="2240353" cy="22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21" y="6839649"/>
            <a:ext cx="775928" cy="653570"/>
          </a:xfrm>
          <a:prstGeom prst="rect">
            <a:avLst/>
          </a:prstGeom>
        </p:spPr>
      </p:pic>
      <p:sp>
        <p:nvSpPr>
          <p:cNvPr id="11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82" y="780586"/>
            <a:ext cx="8795345" cy="5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05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703502" y="289761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NUOVO REGOLAMENTO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23" y="6763557"/>
            <a:ext cx="887797" cy="66948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807040" y="993860"/>
            <a:ext cx="8360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600" b="1" dirty="0">
                <a:solidFill>
                  <a:srgbClr val="336699"/>
                </a:solidFill>
                <a:latin typeface="Calibri" panose="020F0502020204030204" pitchFamily="34" charset="0"/>
              </a:rPr>
              <a:t>Confermate le precedenti </a:t>
            </a:r>
            <a:r>
              <a:rPr lang="it-IT" altLang="it-IT" sz="36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agevolazioni e …</a:t>
            </a:r>
            <a:endParaRPr lang="it-IT" sz="36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98189" y="2135074"/>
            <a:ext cx="4032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 Compostaggio</a:t>
            </a:r>
            <a:r>
              <a:rPr lang="it-IT" b="1" dirty="0" smtClean="0">
                <a:solidFill>
                  <a:srgbClr val="336699"/>
                </a:solidFill>
                <a:latin typeface="+mn-lt"/>
              </a:rPr>
              <a:t> </a:t>
            </a:r>
            <a:endParaRPr lang="it-IT" b="1" dirty="0">
              <a:solidFill>
                <a:srgbClr val="336699"/>
              </a:solidFill>
              <a:latin typeface="+mn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00" y="1713603"/>
            <a:ext cx="2418416" cy="133294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16880" y="3456278"/>
            <a:ext cx="3976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q"/>
              <a:defRPr/>
            </a:pPr>
            <a:r>
              <a:rPr lang="it-IT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NOVITA’ </a:t>
            </a: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Presìdi </a:t>
            </a:r>
            <a:r>
              <a:rPr 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per ….</a:t>
            </a: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08" y="2973419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96" y="6763556"/>
            <a:ext cx="822226" cy="725911"/>
          </a:xfrm>
          <a:prstGeom prst="rect">
            <a:avLst/>
          </a:prstGeom>
        </p:spPr>
      </p:pic>
      <p:sp>
        <p:nvSpPr>
          <p:cNvPr id="17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cxnSp>
        <p:nvCxnSpPr>
          <p:cNvPr id="6" name="Connettore 1 5"/>
          <p:cNvCxnSpPr/>
          <p:nvPr/>
        </p:nvCxnSpPr>
        <p:spPr>
          <a:xfrm>
            <a:off x="2353452" y="2213117"/>
            <a:ext cx="445297" cy="406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2316146" y="2207937"/>
            <a:ext cx="445297" cy="41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2194726" y="3500728"/>
            <a:ext cx="445297" cy="4166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257903" y="3512655"/>
            <a:ext cx="445297" cy="445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175507" y="5374917"/>
            <a:ext cx="7804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2000" b="1" u="sng" dirty="0" smtClean="0">
                <a:solidFill>
                  <a:srgbClr val="336699"/>
                </a:solidFill>
                <a:latin typeface="Arial" panose="020B0604020202020204" pitchFamily="34" charset="0"/>
              </a:rPr>
              <a:t>Utenze </a:t>
            </a:r>
            <a:r>
              <a:rPr lang="it-IT" altLang="it-IT" sz="2000" b="1" u="sng" dirty="0">
                <a:solidFill>
                  <a:srgbClr val="336699"/>
                </a:solidFill>
                <a:latin typeface="Arial" panose="020B0604020202020204" pitchFamily="34" charset="0"/>
              </a:rPr>
              <a:t>non </a:t>
            </a:r>
            <a:r>
              <a:rPr lang="it-IT" altLang="it-IT" sz="2000" b="1" u="sng" dirty="0" smtClean="0">
                <a:solidFill>
                  <a:srgbClr val="336699"/>
                </a:solidFill>
                <a:latin typeface="Arial" panose="020B0604020202020204" pitchFamily="34" charset="0"/>
              </a:rPr>
              <a:t>domestiche</a:t>
            </a:r>
            <a:r>
              <a:rPr lang="it-IT" altLang="it-IT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: è stata introdotta la riduzione per il recupero degli </a:t>
            </a:r>
            <a:r>
              <a:rPr lang="it-IT" altLang="it-IT" sz="2000" b="1" dirty="0">
                <a:solidFill>
                  <a:srgbClr val="336699"/>
                </a:solidFill>
                <a:latin typeface="Arial" panose="020B0604020202020204" pitchFamily="34" charset="0"/>
              </a:rPr>
              <a:t>alimenti ancora </a:t>
            </a:r>
            <a:r>
              <a:rPr lang="it-IT" altLang="it-IT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commestibili </a:t>
            </a:r>
            <a:r>
              <a:rPr lang="it-IT" altLang="it-IT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L</a:t>
            </a:r>
            <a:r>
              <a:rPr lang="it-IT" altLang="it-IT" sz="1600" b="1" dirty="0">
                <a:solidFill>
                  <a:srgbClr val="336699"/>
                </a:solidFill>
                <a:latin typeface="Arial" panose="020B0604020202020204" pitchFamily="34" charset="0"/>
              </a:rPr>
              <a:t>. </a:t>
            </a:r>
            <a:r>
              <a:rPr lang="it-IT" altLang="it-IT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152/2006 per le</a:t>
            </a:r>
            <a:endParaRPr lang="it-IT" altLang="it-IT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69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/>
        </p:blipFill>
        <p:spPr>
          <a:xfrm rot="1159404">
            <a:off x="6926897" y="-315553"/>
            <a:ext cx="3361345" cy="3097219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819471" y="612797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MEMORANDUM</a:t>
            </a:r>
            <a:endParaRPr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34" y="6824096"/>
            <a:ext cx="887797" cy="66948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41319" y="1476073"/>
            <a:ext cx="7930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Raccolta RUR</a:t>
            </a:r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i </a:t>
            </a:r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sacchi grigi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vanno </a:t>
            </a:r>
          </a:p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esposti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solo ed esclusivamente quando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sono </a:t>
            </a:r>
            <a:r>
              <a:rPr lang="it-IT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pieni </a:t>
            </a:r>
          </a:p>
          <a:p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o quando si vuole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siano raccolti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		</a:t>
            </a:r>
          </a:p>
          <a:p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                                   </a:t>
            </a: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meno 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si espone = meno </a:t>
            </a:r>
            <a:r>
              <a:rPr 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costi</a:t>
            </a:r>
            <a:endParaRPr lang="it-IT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8816" y="3982471"/>
            <a:ext cx="88916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Raccolta differenziata: </a:t>
            </a:r>
            <a:r>
              <a:rPr lang="it-IT" sz="2800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non cambia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conferimento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di organico, plastica, alluminio, vetro carta e cartone </a:t>
            </a:r>
            <a:r>
              <a:rPr lang="it-IT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che continua ad avvenire con le stesse modalità e con le stesse frequenze.</a:t>
            </a: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31" y="6591818"/>
            <a:ext cx="706056" cy="897650"/>
          </a:xfrm>
          <a:prstGeom prst="rect">
            <a:avLst/>
          </a:prstGeom>
        </p:spPr>
      </p:pic>
      <p:sp>
        <p:nvSpPr>
          <p:cNvPr id="11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8936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1548000" y="72000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" name="CasellaDiTesto 2"/>
          <p:cNvSpPr txBox="1"/>
          <p:nvPr/>
        </p:nvSpPr>
        <p:spPr>
          <a:xfrm rot="10800000" flipH="1" flipV="1">
            <a:off x="948684" y="319137"/>
            <a:ext cx="81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PERCHE’ MIGLIORARE LA RACCOLTA DIFFERENZIATA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4" y="6769130"/>
            <a:ext cx="862968" cy="6507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22" y="6738184"/>
            <a:ext cx="725050" cy="694860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216880" y="6850417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52" y="923613"/>
            <a:ext cx="8571719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91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8"/>
          <a:stretch/>
        </p:blipFill>
        <p:spPr>
          <a:xfrm rot="1483192">
            <a:off x="7789277" y="378821"/>
            <a:ext cx="1682751" cy="1550525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14" name="CustomShape 4"/>
          <p:cNvSpPr/>
          <p:nvPr/>
        </p:nvSpPr>
        <p:spPr>
          <a:xfrm>
            <a:off x="601756" y="935487"/>
            <a:ext cx="8463647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GRAZIE PER L’ATTENZIONE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23" y="6794955"/>
            <a:ext cx="887797" cy="66948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38242" y="5173985"/>
            <a:ext cx="762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Sito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Web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hlinkClick r:id="rId6"/>
              </a:rPr>
              <a:t>www.aemmelineaambiente.it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e pagina </a:t>
            </a:r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Facebook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 Aemme Linea Ambiente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22" y="4980927"/>
            <a:ext cx="1759617" cy="125945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992641" y="3996257"/>
            <a:ext cx="598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>
                <a:solidFill>
                  <a:srgbClr val="002060"/>
                </a:solidFill>
                <a:latin typeface="Calibri" panose="020F0502020204030204" pitchFamily="34" charset="0"/>
              </a:rPr>
              <a:t>Numero verde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AEMME Linea Ambiente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8"/>
          <a:srcRect l="7219" r="5023"/>
          <a:stretch/>
        </p:blipFill>
        <p:spPr>
          <a:xfrm>
            <a:off x="367633" y="3716779"/>
            <a:ext cx="2470609" cy="126304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70" y="6846479"/>
            <a:ext cx="878907" cy="688585"/>
          </a:xfrm>
          <a:prstGeom prst="rect">
            <a:avLst/>
          </a:prstGeom>
        </p:spPr>
      </p:pic>
      <p:sp>
        <p:nvSpPr>
          <p:cNvPr id="19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941" y="1560690"/>
            <a:ext cx="883997" cy="691151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602938" y="1644656"/>
            <a:ext cx="5986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Area Tributi AMGA Legnano Spa</a:t>
            </a:r>
          </a:p>
          <a:p>
            <a:pPr algn="just"/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  <a:hlinkClick r:id="rId11"/>
              </a:rPr>
              <a:t>www.amga.it</a:t>
            </a:r>
            <a:r>
              <a:rPr lang="it-IT" sz="28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it-IT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848197" y="3198379"/>
            <a:ext cx="598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INFORMAZIONI SULLA RACCOLTA</a:t>
            </a:r>
            <a:endParaRPr lang="it-IT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9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1548000" y="72000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3" name="CasellaDiTesto 2"/>
          <p:cNvSpPr txBox="1"/>
          <p:nvPr/>
        </p:nvSpPr>
        <p:spPr>
          <a:xfrm rot="10800000" flipH="1" flipV="1">
            <a:off x="514919" y="334169"/>
            <a:ext cx="8183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RACCOLTA DIFFERENZIATA – COMUNI A CONFRONTO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80151"/>
              </p:ext>
            </p:extLst>
          </p:nvPr>
        </p:nvGraphicFramePr>
        <p:xfrm>
          <a:off x="3328050" y="959238"/>
          <a:ext cx="559435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Foglio di lavoro" r:id="rId6" imgW="3619631" imgH="3429087" progId="Excel.Sheet.8">
                  <p:embed/>
                </p:oleObj>
              </mc:Choice>
              <mc:Fallback>
                <p:oleObj name="Foglio di lavoro" r:id="rId6" imgW="3619631" imgH="34290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050" y="959238"/>
                        <a:ext cx="559435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4" y="6769130"/>
            <a:ext cx="862968" cy="6507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22" y="6738184"/>
            <a:ext cx="725050" cy="694860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216880" y="6850417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0" y="2599579"/>
            <a:ext cx="18669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4699144" y="2347200"/>
            <a:ext cx="47317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Terminato il periodo di sperimentazione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, che ha permesso di raccogliere i dati necessari per mettere a regime il </a:t>
            </a:r>
            <a:r>
              <a:rPr lang="it-IT" sz="20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nuovo sistema tariffario della tassa rifiuti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, Aemme 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Linea 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Ambiente e AMGA Legnano SpA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,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336699"/>
                </a:solidFill>
                <a:latin typeface="Calibri" panose="020F0502020204030204" pitchFamily="34" charset="0"/>
              </a:rPr>
              <a:t>in pieno accordo con 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l’Amministrazione Comunale, annunciano l’avvio dell’applicazione della</a:t>
            </a:r>
            <a:r>
              <a:rPr lang="it-IT" sz="20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sz="2000" b="1" u="sng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TARIP</a:t>
            </a:r>
            <a:r>
              <a:rPr lang="it-IT" sz="20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.</a:t>
            </a:r>
            <a:endParaRPr lang="it-IT" sz="2000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03768" y="764442"/>
            <a:ext cx="770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 </a:t>
            </a:r>
            <a:r>
              <a:rPr lang="it-IT" sz="2800" b="1" dirty="0" smtClean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APPLICAZIONE TASSA </a:t>
            </a:r>
            <a:r>
              <a:rPr lang="it-IT" sz="2800" b="1" dirty="0">
                <a:solidFill>
                  <a:srgbClr val="2955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RIFIUTI PUNTUALE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8" y="1861128"/>
            <a:ext cx="3356657" cy="331209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1" y="6734040"/>
            <a:ext cx="934096" cy="704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81" y="6734040"/>
            <a:ext cx="805712" cy="6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40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909751" y="572272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pc="-1" dirty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</a:t>
            </a:r>
            <a:r>
              <a:rPr lang="it-IT" sz="3400" b="1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TARIFFA RIFIUTI CON LA COMMISURAZIONE PUNTUALE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5" y="2196256"/>
            <a:ext cx="2609402" cy="260940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037855" y="2006100"/>
            <a:ext cx="50387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Nel nostro Comune è applicata la </a:t>
            </a:r>
            <a:r>
              <a:rPr lang="it-IT" altLang="it-IT" b="1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TARI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(Tassa Rifiuti – L. 147/2013).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Il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tributo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 è basato fondamentalmente sulla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superficie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 dell’immobile di riferimento 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e il </a:t>
            </a:r>
            <a:r>
              <a:rPr lang="it-IT" altLang="it-IT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nucleo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 familiare ed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ha come obiettivo la copertura economica dei costi del servizio di raccolta e smaltimento rifiuti del Comune.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La normativa sulla TARI prevede l’applicazione della tassa in base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coefficienti teorici di produzione rifiuti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stabiliti nel D.P.R. n. 158/99, calcolati sulla base di indagini statistiche.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08290" y="5364404"/>
            <a:ext cx="8100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Se il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Comune invece è attrezzato con un sistema di misurazione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della reale produzione di rifiuti (indifferenziati) dei propri cittadini e aziende, </a:t>
            </a:r>
            <a:r>
              <a:rPr lang="it-IT" altLang="it-IT" b="1" u="sng" dirty="0">
                <a:solidFill>
                  <a:srgbClr val="336699"/>
                </a:solidFill>
                <a:latin typeface="Calibri" panose="020F0502020204030204" pitchFamily="34" charset="0"/>
              </a:rPr>
              <a:t>la tassa è commisurabile alle quantità conferite.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08" y="6772563"/>
            <a:ext cx="887797" cy="66948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376" y="6772562"/>
            <a:ext cx="738043" cy="716905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260291" y="6861422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331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957692" y="581104"/>
            <a:ext cx="7839068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SISTEMA DI MISURAZIONE PUNTUALE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612330" y="1434168"/>
            <a:ext cx="88662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Il sistema di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misurazione puntuale 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nel nostro Comune è effettuato 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sulla frazione indifferenziata del rifiuto (RUR).</a:t>
            </a:r>
          </a:p>
          <a:p>
            <a:pPr algn="just">
              <a:spcBef>
                <a:spcPct val="50000"/>
              </a:spcBef>
            </a:pPr>
            <a:r>
              <a:rPr lang="it-IT" altLang="it-IT" sz="2400" b="1" u="sng" dirty="0">
                <a:solidFill>
                  <a:srgbClr val="336699"/>
                </a:solidFill>
                <a:latin typeface="Calibri" panose="020F0502020204030204" pitchFamily="34" charset="0"/>
              </a:rPr>
              <a:t>Al momento della raccolta del sacco grigio o dell’apposito contenitore il rifiuto viene monitorato.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Ogni sacco è munito identificatore (</a:t>
            </a:r>
            <a:r>
              <a:rPr lang="it-IT" altLang="it-IT" b="1" dirty="0">
                <a:solidFill>
                  <a:srgbClr val="336699"/>
                </a:solidFill>
                <a:latin typeface="Calibri" panose="020F0502020204030204" pitchFamily="34" charset="0"/>
              </a:rPr>
              <a:t>tag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) che permette di ricondurlo alla rispettiva utenza.</a:t>
            </a:r>
          </a:p>
          <a:p>
            <a:pPr algn="just">
              <a:spcBef>
                <a:spcPct val="50000"/>
              </a:spcBef>
            </a:pPr>
            <a:r>
              <a:rPr lang="it-IT" altLang="it-IT" b="1" u="sng" dirty="0">
                <a:solidFill>
                  <a:srgbClr val="336699"/>
                </a:solidFill>
                <a:latin typeface="Calibri" panose="020F0502020204030204" pitchFamily="34" charset="0"/>
              </a:rPr>
              <a:t>Per ogni sacco conferito viene calcolato un volume di 80 litri</a:t>
            </a:r>
            <a:r>
              <a:rPr lang="it-IT" altLang="it-IT" dirty="0">
                <a:solidFill>
                  <a:srgbClr val="336699"/>
                </a:solidFill>
                <a:latin typeface="Calibri" panose="020F0502020204030204" pitchFamily="34" charset="0"/>
              </a:rPr>
              <a:t>, così per i contenitori che hanno volumi 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differenti (</a:t>
            </a:r>
            <a:r>
              <a:rPr lang="it-IT" altLang="it-IT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vuoto per pieno</a:t>
            </a:r>
            <a:r>
              <a:rPr lang="it-IT" altLang="it-IT" dirty="0" smtClean="0">
                <a:solidFill>
                  <a:srgbClr val="336699"/>
                </a:solidFill>
                <a:latin typeface="Calibri" panose="020F0502020204030204" pitchFamily="34" charset="0"/>
              </a:rPr>
              <a:t>).</a:t>
            </a:r>
            <a:endParaRPr lang="it-IT" altLang="it-IT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67" y="6795858"/>
            <a:ext cx="887797" cy="66948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60" y="6795858"/>
            <a:ext cx="770986" cy="731216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4693" y="4673146"/>
            <a:ext cx="2079804" cy="116003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830" y="4332391"/>
            <a:ext cx="4767216" cy="18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0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1548000" y="720000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SI APPLICA LA TARI</a:t>
            </a:r>
            <a:endParaRPr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1097264" y="1591651"/>
            <a:ext cx="8220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Per l’applicazione della TARI le utenze sono suddivise in due macro-gruppi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93371" y="3001242"/>
            <a:ext cx="5509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UTENZE DOMESTICHE </a:t>
            </a:r>
          </a:p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(famiglie)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842795" y="4595149"/>
            <a:ext cx="570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UTENZE </a:t>
            </a:r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 NON DOMESTICHE 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r>
              <a:rPr 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(attività produttive)</a:t>
            </a:r>
            <a:endParaRPr lang="it-IT" sz="28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r="18662"/>
          <a:stretch/>
        </p:blipFill>
        <p:spPr>
          <a:xfrm>
            <a:off x="1097264" y="4595149"/>
            <a:ext cx="2546430" cy="15753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69" y="2686431"/>
            <a:ext cx="2486025" cy="18383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614" y="6763557"/>
            <a:ext cx="887797" cy="6694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864" y="6763556"/>
            <a:ext cx="752250" cy="725911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42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378">
            <a:off x="7529804" y="197489"/>
            <a:ext cx="2333237" cy="2302265"/>
          </a:xfrm>
          <a:prstGeom prst="rect">
            <a:avLst/>
          </a:prstGeom>
        </p:spPr>
      </p:pic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3" name="CustomShape 4"/>
          <p:cNvSpPr/>
          <p:nvPr/>
        </p:nvSpPr>
        <p:spPr>
          <a:xfrm>
            <a:off x="703503" y="3091649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una quota di  COSTI FISSI</a:t>
            </a:r>
            <a:r>
              <a:rPr lang="it-IT" alt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  <a:endParaRPr lang="it-IT" altLang="it-IT" sz="2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6" name="Rettangolo 5"/>
          <p:cNvSpPr/>
          <p:nvPr/>
        </p:nvSpPr>
        <p:spPr>
          <a:xfrm>
            <a:off x="605066" y="1699191"/>
            <a:ext cx="86199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La TARI pagata dall’utente </a:t>
            </a:r>
            <a:r>
              <a:rPr lang="it-IT" altLang="it-IT" sz="2800" dirty="0">
                <a:solidFill>
                  <a:srgbClr val="336699"/>
                </a:solidFill>
                <a:latin typeface="Calibri" panose="020F0502020204030204" pitchFamily="34" charset="0"/>
              </a:rPr>
              <a:t>è determinata da </a:t>
            </a:r>
            <a:endParaRPr lang="it-IT" altLang="it-IT" sz="2800" dirty="0" smtClean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28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due </a:t>
            </a:r>
            <a:r>
              <a:rPr lang="it-IT" altLang="it-IT" sz="2800" b="1" dirty="0">
                <a:solidFill>
                  <a:srgbClr val="336699"/>
                </a:solidFill>
                <a:latin typeface="Calibri" panose="020F0502020204030204" pitchFamily="34" charset="0"/>
              </a:rPr>
              <a:t>componenti:</a:t>
            </a:r>
          </a:p>
        </p:txBody>
      </p:sp>
      <p:sp>
        <p:nvSpPr>
          <p:cNvPr id="7" name="Rettangolo 6"/>
          <p:cNvSpPr/>
          <p:nvPr/>
        </p:nvSpPr>
        <p:spPr>
          <a:xfrm>
            <a:off x="808289" y="3703614"/>
            <a:ext cx="3890855" cy="193899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Spazzamento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strade</a:t>
            </a:r>
            <a:endParaRPr lang="it-IT" altLang="it-IT" sz="2400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Costi generali di gestione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del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servizio e del tributo</a:t>
            </a:r>
          </a:p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Costi d’uso del capitale</a:t>
            </a:r>
          </a:p>
        </p:txBody>
      </p:sp>
      <p:sp>
        <p:nvSpPr>
          <p:cNvPr id="14" name="CustomShape 4"/>
          <p:cNvSpPr/>
          <p:nvPr/>
        </p:nvSpPr>
        <p:spPr>
          <a:xfrm>
            <a:off x="703503" y="337476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E’ COMPOSTA LA TARI</a:t>
            </a:r>
            <a:endParaRPr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95537" y="3111620"/>
            <a:ext cx="405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una quota di COSTI VARIABILI</a:t>
            </a:r>
            <a:r>
              <a:rPr lang="it-IT" sz="2400" b="1" dirty="0" smtClean="0">
                <a:solidFill>
                  <a:srgbClr val="336699"/>
                </a:solidFill>
                <a:latin typeface="Calibri" panose="020F0502020204030204" pitchFamily="34" charset="0"/>
              </a:rPr>
              <a:t>:</a:t>
            </a:r>
            <a:endParaRPr lang="it-IT" sz="2400" b="1" dirty="0">
              <a:solidFill>
                <a:srgbClr val="33669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02241" y="3675062"/>
            <a:ext cx="4623918" cy="21236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Raccolta e smaltimento delle frazioni di rifiuto (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RUR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e </a:t>
            </a: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differenziata)</a:t>
            </a:r>
          </a:p>
          <a:p>
            <a:pPr marL="342900" indent="-34290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400" dirty="0" smtClean="0">
                <a:solidFill>
                  <a:srgbClr val="336699"/>
                </a:solidFill>
                <a:latin typeface="Calibri" panose="020F0502020204030204" pitchFamily="34" charset="0"/>
              </a:rPr>
              <a:t>Gestione </a:t>
            </a:r>
            <a:r>
              <a:rPr lang="it-IT" altLang="it-IT" sz="2400" dirty="0">
                <a:solidFill>
                  <a:srgbClr val="336699"/>
                </a:solidFill>
                <a:latin typeface="Calibri" panose="020F0502020204030204" pitchFamily="34" charset="0"/>
              </a:rPr>
              <a:t>della Piattaforma dei Rifiuti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17" y="6763557"/>
            <a:ext cx="887797" cy="6694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255" y="6763557"/>
            <a:ext cx="843886" cy="669486"/>
          </a:xfrm>
          <a:prstGeom prst="rect">
            <a:avLst/>
          </a:prstGeom>
        </p:spPr>
      </p:pic>
      <p:sp>
        <p:nvSpPr>
          <p:cNvPr id="16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707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2"/>
          <p:cNvSpPr/>
          <p:nvPr/>
        </p:nvSpPr>
        <p:spPr>
          <a:xfrm>
            <a:off x="2216880" y="7040643"/>
            <a:ext cx="4964528" cy="39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strike="noStrike" spc="-1" dirty="0" smtClean="0">
                <a:solidFill>
                  <a:srgbClr val="2955A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PRIMA APPLICAZIONE TASSA RIFIUTI PUNTUALE</a:t>
            </a:r>
            <a:endParaRPr sz="1600" dirty="0"/>
          </a:p>
        </p:txBody>
      </p:sp>
      <p:sp>
        <p:nvSpPr>
          <p:cNvPr id="44" name="CustomShape 5"/>
          <p:cNvSpPr/>
          <p:nvPr/>
        </p:nvSpPr>
        <p:spPr>
          <a:xfrm>
            <a:off x="1548000" y="1665000"/>
            <a:ext cx="5866200" cy="6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</p:txBody>
      </p:sp>
      <p:sp>
        <p:nvSpPr>
          <p:cNvPr id="14" name="CustomShape 4"/>
          <p:cNvSpPr/>
          <p:nvPr/>
        </p:nvSpPr>
        <p:spPr>
          <a:xfrm>
            <a:off x="703503" y="337476"/>
            <a:ext cx="586620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400" b="1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COME E’ COMPOSTA LA TARI</a:t>
            </a:r>
            <a:endParaRPr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38" y="6751497"/>
            <a:ext cx="887797" cy="66948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65" y="6751496"/>
            <a:ext cx="759228" cy="737971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2216880" y="6846480"/>
            <a:ext cx="3165120" cy="2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000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Canegrate, 26</a:t>
            </a:r>
            <a:r>
              <a:rPr lang="it-IT" sz="1000" strike="noStrike" spc="-1" dirty="0" smtClean="0">
                <a:solidFill>
                  <a:srgbClr val="225794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/2/2018 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34" y="1282390"/>
            <a:ext cx="9887991" cy="46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38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1028</Words>
  <Application>Microsoft Office PowerPoint</Application>
  <PresentationFormat>Personalizzato</PresentationFormat>
  <Paragraphs>155</Paragraphs>
  <Slides>20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DejaVu Sans</vt:lpstr>
      <vt:lpstr>StarSymbol</vt:lpstr>
      <vt:lpstr>Wingdings</vt:lpstr>
      <vt:lpstr>Office Theme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 Giuri</dc:creator>
  <cp:lastModifiedBy>Cristina Masetti</cp:lastModifiedBy>
  <cp:revision>82</cp:revision>
  <dcterms:created xsi:type="dcterms:W3CDTF">2016-05-11T11:23:08Z</dcterms:created>
  <dcterms:modified xsi:type="dcterms:W3CDTF">2018-03-08T12:32:14Z</dcterms:modified>
  <dc:language>it-IT</dc:language>
</cp:coreProperties>
</file>